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  <p:sldMasterId id="2147483666" r:id="rId5"/>
    <p:sldMasterId id="2147483680" r:id="rId6"/>
    <p:sldMasterId id="2147483684" r:id="rId7"/>
    <p:sldMasterId id="2147483696" r:id="rId8"/>
  </p:sldMasterIdLst>
  <p:notesMasterIdLst>
    <p:notesMasterId r:id="rId13"/>
  </p:notesMasterIdLst>
  <p:handoutMasterIdLst>
    <p:handoutMasterId r:id="rId14"/>
  </p:handoutMasterIdLst>
  <p:sldIdLst>
    <p:sldId id="405" r:id="rId9"/>
    <p:sldId id="407" r:id="rId10"/>
    <p:sldId id="409" r:id="rId11"/>
    <p:sldId id="408" r:id="rId12"/>
  </p:sldIdLst>
  <p:sldSz cx="9144000" cy="6858000" type="screen4x3"/>
  <p:notesSz cx="6669088" cy="97758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an-Claude ALBERT" initials="JCA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D961"/>
    <a:srgbClr val="000066"/>
    <a:srgbClr val="000099"/>
    <a:srgbClr val="0033CC"/>
    <a:srgbClr val="EC8F06"/>
    <a:srgbClr val="F6860A"/>
    <a:srgbClr val="B8D393"/>
    <a:srgbClr val="003399"/>
    <a:srgbClr val="D44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62" autoAdjust="0"/>
    <p:restoredTop sz="96270" autoAdjust="0"/>
  </p:normalViewPr>
  <p:slideViewPr>
    <p:cSldViewPr>
      <p:cViewPr>
        <p:scale>
          <a:sx n="60" d="100"/>
          <a:sy n="60" d="100"/>
        </p:scale>
        <p:origin x="-1518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96"/>
    </p:cViewPr>
  </p:sorterViewPr>
  <p:notesViewPr>
    <p:cSldViewPr showGuides="1">
      <p:cViewPr varScale="1">
        <p:scale>
          <a:sx n="58" d="100"/>
          <a:sy n="58" d="100"/>
        </p:scale>
        <p:origin x="-1790" y="-58"/>
      </p:cViewPr>
      <p:guideLst>
        <p:guide orient="horz" pos="3079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889938" cy="488791"/>
          </a:xfrm>
          <a:prstGeom prst="rect">
            <a:avLst/>
          </a:prstGeom>
        </p:spPr>
        <p:txBody>
          <a:bodyPr vert="horz" lIns="89863" tIns="44932" rIns="89863" bIns="4493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7607" y="3"/>
            <a:ext cx="2889938" cy="488791"/>
          </a:xfrm>
          <a:prstGeom prst="rect">
            <a:avLst/>
          </a:prstGeom>
        </p:spPr>
        <p:txBody>
          <a:bodyPr vert="horz" lIns="89863" tIns="44932" rIns="89863" bIns="44932" rtlCol="0"/>
          <a:lstStyle>
            <a:lvl1pPr algn="r">
              <a:defRPr sz="1200"/>
            </a:lvl1pPr>
          </a:lstStyle>
          <a:p>
            <a:fld id="{8E24BBCB-154F-422C-81D2-1F59D0B412BD}" type="datetimeFigureOut">
              <a:rPr lang="fr-FR" smtClean="0"/>
              <a:pPr/>
              <a:t>19/01/2017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3" y="9285338"/>
            <a:ext cx="2889938" cy="488791"/>
          </a:xfrm>
          <a:prstGeom prst="rect">
            <a:avLst/>
          </a:prstGeom>
        </p:spPr>
        <p:txBody>
          <a:bodyPr vert="horz" lIns="89863" tIns="44932" rIns="89863" bIns="4493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7607" y="9285338"/>
            <a:ext cx="2889938" cy="488791"/>
          </a:xfrm>
          <a:prstGeom prst="rect">
            <a:avLst/>
          </a:prstGeom>
        </p:spPr>
        <p:txBody>
          <a:bodyPr vert="horz" lIns="89863" tIns="44932" rIns="89863" bIns="44932" rtlCol="0" anchor="b"/>
          <a:lstStyle>
            <a:lvl1pPr algn="r">
              <a:defRPr sz="1200"/>
            </a:lvl1pPr>
          </a:lstStyle>
          <a:p>
            <a:fld id="{277CC313-BEC2-44FD-A832-CCC5C9F42C1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73635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889938" cy="488791"/>
          </a:xfrm>
          <a:prstGeom prst="rect">
            <a:avLst/>
          </a:prstGeom>
        </p:spPr>
        <p:txBody>
          <a:bodyPr vert="horz" lIns="89863" tIns="44932" rIns="89863" bIns="4493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7" y="3"/>
            <a:ext cx="2889938" cy="488791"/>
          </a:xfrm>
          <a:prstGeom prst="rect">
            <a:avLst/>
          </a:prstGeom>
        </p:spPr>
        <p:txBody>
          <a:bodyPr vert="horz" lIns="89863" tIns="44932" rIns="89863" bIns="44932" rtlCol="0"/>
          <a:lstStyle>
            <a:lvl1pPr algn="r">
              <a:defRPr sz="1200"/>
            </a:lvl1pPr>
          </a:lstStyle>
          <a:p>
            <a:fld id="{F1B841EE-EEA7-464F-9F73-1A192B301F1D}" type="datetimeFigureOut">
              <a:rPr lang="fr-FR" smtClean="0"/>
              <a:pPr/>
              <a:t>19/01/2017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90588" y="733425"/>
            <a:ext cx="4887912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863" tIns="44932" rIns="89863" bIns="44932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909" y="4643521"/>
            <a:ext cx="5335270" cy="4399121"/>
          </a:xfrm>
          <a:prstGeom prst="rect">
            <a:avLst/>
          </a:prstGeom>
        </p:spPr>
        <p:txBody>
          <a:bodyPr vert="horz" lIns="89863" tIns="44932" rIns="89863" bIns="44932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" y="9285338"/>
            <a:ext cx="2889938" cy="488791"/>
          </a:xfrm>
          <a:prstGeom prst="rect">
            <a:avLst/>
          </a:prstGeom>
        </p:spPr>
        <p:txBody>
          <a:bodyPr vert="horz" lIns="89863" tIns="44932" rIns="89863" bIns="4493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7" y="9285338"/>
            <a:ext cx="2889938" cy="488791"/>
          </a:xfrm>
          <a:prstGeom prst="rect">
            <a:avLst/>
          </a:prstGeom>
        </p:spPr>
        <p:txBody>
          <a:bodyPr vert="horz" lIns="89863" tIns="44932" rIns="89863" bIns="44932" rtlCol="0" anchor="b"/>
          <a:lstStyle>
            <a:lvl1pPr algn="r">
              <a:defRPr sz="1200"/>
            </a:lvl1pPr>
          </a:lstStyle>
          <a:p>
            <a:fld id="{4CC4E448-DA6E-4C88-8B7A-DE8C206388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578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36650" y="1222375"/>
            <a:ext cx="4395788" cy="32988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059171-227E-F641-BE92-CB7C03789544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1845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15 janvier 2015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Service Organisation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C8CA-D8CE-41E0-9ED0-64204484A1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15 janvier 2015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Service Organisation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A18-51CE-48C2-BA82-8B24F9B0E5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15 janvier 2015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Service Organisation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A18-51CE-48C2-BA82-8B24F9B0E5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15 janvier 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Service Organisation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A18-51CE-48C2-BA82-8B24F9B0E5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15 janvier 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Service Organisation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A18-51CE-48C2-BA82-8B24F9B0E5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5198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15 janvier 2015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51986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Service Organisation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5198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Page </a:t>
            </a:r>
            <a:fld id="{687BB8FF-E739-4C67-AC5D-AE365E21CEB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36000" y="44624"/>
            <a:ext cx="9072000" cy="850106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6165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6" name="Espace réservé du texte 2"/>
          <p:cNvSpPr>
            <a:spLocks noGrp="1"/>
          </p:cNvSpPr>
          <p:nvPr>
            <p:ph idx="1"/>
          </p:nvPr>
        </p:nvSpPr>
        <p:spPr bwMode="auto">
          <a:xfrm>
            <a:off x="36000" y="1052736"/>
            <a:ext cx="907200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5198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15 janvier 2015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51986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Service Organisation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5198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Page </a:t>
            </a:r>
            <a:fld id="{687BB8FF-E739-4C67-AC5D-AE365E21CEB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436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5198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15 janvier 2015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51986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Service Organisation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5198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Page </a:t>
            </a:r>
            <a:fld id="{687BB8FF-E739-4C67-AC5D-AE365E21CEB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6002" y="44624"/>
            <a:ext cx="7560344" cy="850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78057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15 janvier 2015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prstClr val="black">
                    <a:tint val="75000"/>
                  </a:prstClr>
                </a:solidFill>
              </a:rPr>
              <a:t>Page </a:t>
            </a:r>
            <a:fld id="{E1ECEA92-A46F-4A62-A4B4-B4627AA5F467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r>
              <a:rPr lang="fr-FR">
                <a:solidFill>
                  <a:prstClr val="black">
                    <a:tint val="75000"/>
                  </a:prstClr>
                </a:solidFill>
              </a:rPr>
              <a:t>  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Service Organisation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17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/>
                </a:solidFill>
              </a:rPr>
              <a:t>15 janvier 2015</a:t>
            </a:r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/>
                </a:solidFill>
              </a:rPr>
              <a:t>Service Organisation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A18-51CE-48C2-BA82-8B24F9B0E57A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71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/>
                </a:solidFill>
              </a:rPr>
              <a:t>15 janvier 2015</a:t>
            </a:r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/>
                </a:solidFill>
              </a:rPr>
              <a:t>Service Organisation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A18-51CE-48C2-BA82-8B24F9B0E57A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42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15 janvier 2015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Service Organisation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0C8CA-D8CE-41E0-9ED0-64204484A1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/>
                </a:solidFill>
              </a:rPr>
              <a:t>15 janvier 2015</a:t>
            </a:r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/>
                </a:solidFill>
              </a:rPr>
              <a:t>Service Organisation</a:t>
            </a:r>
            <a:endParaRPr lang="fr-FR">
              <a:solidFill>
                <a:prstClr val="black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A18-51CE-48C2-BA82-8B24F9B0E57A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38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/>
                </a:solidFill>
              </a:rPr>
              <a:t>15 janvier 2015</a:t>
            </a:r>
            <a:endParaRPr lang="fr-FR">
              <a:solidFill>
                <a:prstClr val="black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/>
                </a:solidFill>
              </a:rPr>
              <a:t>Service Organisation</a:t>
            </a:r>
            <a:endParaRPr lang="fr-FR">
              <a:solidFill>
                <a:prstClr val="black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A18-51CE-48C2-BA82-8B24F9B0E57A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698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/>
                </a:solidFill>
              </a:rPr>
              <a:t>15 janvier 2015</a:t>
            </a:r>
            <a:endParaRPr lang="fr-FR">
              <a:solidFill>
                <a:prstClr val="black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/>
                </a:solidFill>
              </a:rPr>
              <a:t>Service Organisation</a:t>
            </a:r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A18-51CE-48C2-BA82-8B24F9B0E57A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895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/>
                </a:solidFill>
              </a:rPr>
              <a:t>15 janvier 2015</a:t>
            </a:r>
            <a:endParaRPr lang="fr-FR">
              <a:solidFill>
                <a:prstClr val="black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/>
                </a:solidFill>
              </a:rPr>
              <a:t>Service Organisation</a:t>
            </a:r>
            <a:endParaRPr lang="fr-FR">
              <a:solidFill>
                <a:prstClr val="black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A18-51CE-48C2-BA82-8B24F9B0E57A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37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/>
                </a:solidFill>
              </a:rPr>
              <a:t>15 janvier 2015</a:t>
            </a:r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/>
                </a:solidFill>
              </a:rPr>
              <a:t>Service Organisation</a:t>
            </a:r>
            <a:endParaRPr lang="fr-FR">
              <a:solidFill>
                <a:prstClr val="black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A18-51CE-48C2-BA82-8B24F9B0E57A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00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/>
                </a:solidFill>
              </a:rPr>
              <a:t>15 janvier 2015</a:t>
            </a:r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/>
                </a:solidFill>
              </a:rPr>
              <a:t>Service Organisation</a:t>
            </a:r>
            <a:endParaRPr lang="fr-FR">
              <a:solidFill>
                <a:prstClr val="black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A18-51CE-48C2-BA82-8B24F9B0E57A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57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/>
                </a:solidFill>
              </a:rPr>
              <a:t>15 janvier 2015</a:t>
            </a:r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/>
                </a:solidFill>
              </a:rPr>
              <a:t>Service Organisation</a:t>
            </a:r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A18-51CE-48C2-BA82-8B24F9B0E57A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37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>
                <a:solidFill>
                  <a:prstClr val="black"/>
                </a:solidFill>
              </a:rPr>
              <a:t>15 janvier 2015</a:t>
            </a:r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/>
                </a:solidFill>
              </a:rPr>
              <a:t>Service Organisation</a:t>
            </a:r>
            <a:endParaRPr lang="fr-FR">
              <a:solidFill>
                <a:prstClr val="black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A18-51CE-48C2-BA82-8B24F9B0E57A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60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5198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15 janvier 2015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51986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Service Organisation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5198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Page </a:t>
            </a:r>
            <a:fld id="{687BB8FF-E739-4C67-AC5D-AE365E21CEB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36000" y="44624"/>
            <a:ext cx="9072000" cy="850106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7235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/>
          <p:cNvSpPr/>
          <p:nvPr/>
        </p:nvSpPr>
        <p:spPr>
          <a:xfrm>
            <a:off x="0" y="0"/>
            <a:ext cx="9144000" cy="28529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/>
          <a:p>
            <a:pPr lvl="0" algn="r">
              <a:buClr>
                <a:srgbClr val="44697D"/>
              </a:buClr>
            </a:pPr>
            <a:endParaRPr lang="fr-FR" sz="32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33CC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Rectangle 10"/>
          <p:cNvSpPr/>
          <p:nvPr userDrawn="1"/>
        </p:nvSpPr>
        <p:spPr>
          <a:xfrm>
            <a:off x="0" y="2348880"/>
            <a:ext cx="9144000" cy="1744176"/>
          </a:xfrm>
          <a:prstGeom prst="rect">
            <a:avLst/>
          </a:prstGeom>
          <a:solidFill>
            <a:srgbClr val="205AA7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2348880"/>
            <a:ext cx="8807896" cy="1716744"/>
          </a:xfrm>
          <a:prstGeom prst="rect">
            <a:avLst/>
          </a:prstGeom>
          <a:noFill/>
        </p:spPr>
        <p:txBody>
          <a:bodyPr vert="horz"/>
          <a:lstStyle>
            <a:lvl1pPr algn="l" eaLnBrk="1" latinLnBrk="0" hangingPunct="1">
              <a:defRPr kumimoji="0" lang="fr-FR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pPr eaLnBrk="1" latinLnBrk="0" hangingPunct="1"/>
            <a:r>
              <a:rPr lang="fr-FR" smtClean="0"/>
              <a:t>Modifiez le style du titre</a:t>
            </a:r>
            <a:endParaRPr/>
          </a:p>
        </p:txBody>
      </p:sp>
      <p:sp>
        <p:nvSpPr>
          <p:cNvPr id="15" name="Rectangle 15"/>
          <p:cNvSpPr>
            <a:spLocks noGrp="1"/>
          </p:cNvSpPr>
          <p:nvPr>
            <p:ph type="sldNum" sz="quarter" idx="11"/>
          </p:nvPr>
        </p:nvSpPr>
        <p:spPr>
          <a:xfrm>
            <a:off x="5940152" y="6477000"/>
            <a:ext cx="1021080" cy="304800"/>
          </a:xfrm>
        </p:spPr>
        <p:txBody>
          <a:bodyPr anchor="ctr"/>
          <a:lstStyle>
            <a:extLst/>
          </a:lstStyle>
          <a:p>
            <a:fld id="{1E4967F0-6C7A-452F-92C6-95075A0672B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r>
              <a:rPr lang="fr-FR" smtClean="0"/>
              <a:t>Service Organisation</a:t>
            </a:r>
            <a:endParaRPr lang="fr-FR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 lang="fr-FR">
                <a:solidFill>
                  <a:srgbClr val="A0A0A0"/>
                </a:solidFill>
              </a:defRPr>
            </a:lvl1pPr>
            <a:extLst/>
          </a:lstStyle>
          <a:p>
            <a:r>
              <a:rPr lang="fr-FR" smtClean="0"/>
              <a:t>15 janvier 2015</a:t>
            </a:r>
            <a:endParaRPr lang="fr-FR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4065624"/>
            <a:ext cx="9144000" cy="27432"/>
          </a:xfrm>
          <a:prstGeom prst="rect">
            <a:avLst/>
          </a:prstGeom>
          <a:solidFill>
            <a:srgbClr val="FFFF00"/>
          </a:solidFill>
          <a:ln w="25400" cap="rnd" cmpd="sng" algn="ctr">
            <a:solidFill>
              <a:srgbClr val="FBD7A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pic>
        <p:nvPicPr>
          <p:cNvPr id="11" name="Contoso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380508" y="3958797"/>
            <a:ext cx="2271612" cy="3214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4765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/>
          <p:cNvSpPr/>
          <p:nvPr/>
        </p:nvSpPr>
        <p:spPr>
          <a:xfrm>
            <a:off x="0" y="0"/>
            <a:ext cx="9144000" cy="28529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/>
          <a:p>
            <a:pPr lvl="0" algn="r">
              <a:buClr>
                <a:srgbClr val="44697D"/>
              </a:buClr>
            </a:pPr>
            <a:endParaRPr lang="fr-FR" sz="3200" b="1" spc="5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0033CC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Rectangle 10"/>
          <p:cNvSpPr/>
          <p:nvPr userDrawn="1"/>
        </p:nvSpPr>
        <p:spPr>
          <a:xfrm>
            <a:off x="0" y="2204864"/>
            <a:ext cx="9144000" cy="1143000"/>
          </a:xfrm>
          <a:prstGeom prst="rect">
            <a:avLst/>
          </a:prstGeom>
          <a:solidFill>
            <a:srgbClr val="205AA7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2204864"/>
            <a:ext cx="7239000" cy="1143000"/>
          </a:xfrm>
          <a:prstGeom prst="rect">
            <a:avLst/>
          </a:prstGeom>
          <a:noFill/>
        </p:spPr>
        <p:txBody>
          <a:bodyPr vert="horz"/>
          <a:lstStyle>
            <a:lvl1pPr algn="l" eaLnBrk="1" latinLnBrk="0" hangingPunct="1">
              <a:defRPr kumimoji="0" lang="fr-FR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pPr eaLnBrk="1" latinLnBrk="0" hangingPunct="1"/>
            <a:r>
              <a:rPr lang="fr-FR" smtClean="0"/>
              <a:t>Modifiez le style du titre</a:t>
            </a:r>
            <a:endParaRPr/>
          </a:p>
        </p:txBody>
      </p:sp>
      <p:sp>
        <p:nvSpPr>
          <p:cNvPr id="15" name="Rectangle 15"/>
          <p:cNvSpPr>
            <a:spLocks noGrp="1"/>
          </p:cNvSpPr>
          <p:nvPr>
            <p:ph type="sldNum" sz="quarter" idx="11"/>
          </p:nvPr>
        </p:nvSpPr>
        <p:spPr>
          <a:xfrm>
            <a:off x="5940152" y="6477000"/>
            <a:ext cx="1021080" cy="304800"/>
          </a:xfrm>
        </p:spPr>
        <p:txBody>
          <a:bodyPr anchor="ctr"/>
          <a:lstStyle>
            <a:extLst/>
          </a:lstStyle>
          <a:p>
            <a:fld id="{1E4967F0-6C7A-452F-92C6-95075A0672B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r>
              <a:rPr lang="fr-FR" smtClean="0"/>
              <a:t>Service Organisation</a:t>
            </a:r>
            <a:endParaRPr lang="fr-FR"/>
          </a:p>
        </p:txBody>
      </p:sp>
      <p:pic>
        <p:nvPicPr>
          <p:cNvPr id="30" name="Contoso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0419" y="4797152"/>
            <a:ext cx="1983580" cy="280701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 lang="fr-FR">
                <a:solidFill>
                  <a:srgbClr val="A0A0A0"/>
                </a:solidFill>
              </a:defRPr>
            </a:lvl1pPr>
            <a:extLst/>
          </a:lstStyle>
          <a:p>
            <a:r>
              <a:rPr lang="fr-FR" smtClean="0"/>
              <a:t>15 janvier 2015</a:t>
            </a:r>
            <a:endParaRPr lang="fr-FR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3345544"/>
            <a:ext cx="9144000" cy="27432"/>
          </a:xfrm>
          <a:prstGeom prst="rect">
            <a:avLst/>
          </a:prstGeom>
          <a:solidFill>
            <a:srgbClr val="FFFF00"/>
          </a:solidFill>
          <a:ln w="25400" cap="rnd" cmpd="sng" algn="ctr">
            <a:solidFill>
              <a:srgbClr val="FBD7A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37"/>
          <p:cNvSpPr>
            <a:spLocks noGrp="1"/>
          </p:cNvSpPr>
          <p:nvPr>
            <p:ph type="body" sz="quarter" idx="17" hasCustomPrompt="1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 hasCustomPrompt="1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 baseline="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 hasCustomPrompt="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 baseline="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 hasCustomPrompt="1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 hasCustomPrompt="1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 hasCustomPrompt="1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 hasCustomPrompt="1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 baseline="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 hasCustomPrompt="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 hasCustomPrompt="1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 hasCustomPrompt="1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1295400"/>
            <a:ext cx="1124272" cy="228600"/>
          </a:xfrm>
          <a:solidFill>
            <a:srgbClr val="FFC000"/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 dirty="0"/>
              <a:t>N° de page</a:t>
            </a:r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 hasCustomPrompt="1"/>
          </p:nvPr>
        </p:nvSpPr>
        <p:spPr>
          <a:xfrm>
            <a:off x="7696200" y="1752600"/>
            <a:ext cx="1124272" cy="228600"/>
          </a:xfrm>
          <a:solidFill>
            <a:srgbClr val="FFC000"/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 dirty="0"/>
              <a:t>N° de page</a:t>
            </a:r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 hasCustomPrompt="1"/>
          </p:nvPr>
        </p:nvSpPr>
        <p:spPr>
          <a:xfrm>
            <a:off x="7696200" y="2209800"/>
            <a:ext cx="1124272" cy="228600"/>
          </a:xfrm>
          <a:solidFill>
            <a:srgbClr val="FFC000"/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 dirty="0"/>
              <a:t>N° de page</a:t>
            </a:r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 hasCustomPrompt="1"/>
          </p:nvPr>
        </p:nvSpPr>
        <p:spPr>
          <a:xfrm>
            <a:off x="7696200" y="2667000"/>
            <a:ext cx="1124272" cy="228600"/>
          </a:xfrm>
          <a:solidFill>
            <a:srgbClr val="FBD7A1"/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 dirty="0"/>
              <a:t>N° de page</a:t>
            </a:r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 hasCustomPrompt="1"/>
          </p:nvPr>
        </p:nvSpPr>
        <p:spPr>
          <a:xfrm>
            <a:off x="7696200" y="3124200"/>
            <a:ext cx="1124272" cy="228600"/>
          </a:xfrm>
          <a:solidFill>
            <a:srgbClr val="FBD7A1"/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 hasCustomPrompt="1"/>
          </p:nvPr>
        </p:nvSpPr>
        <p:spPr>
          <a:xfrm>
            <a:off x="7696200" y="3581400"/>
            <a:ext cx="1124272" cy="228600"/>
          </a:xfrm>
          <a:solidFill>
            <a:srgbClr val="FBD7A1"/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 hasCustomPrompt="1"/>
          </p:nvPr>
        </p:nvSpPr>
        <p:spPr>
          <a:xfrm>
            <a:off x="7696200" y="4038600"/>
            <a:ext cx="1124272" cy="228600"/>
          </a:xfrm>
          <a:solidFill>
            <a:srgbClr val="FBD7A1"/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 hasCustomPrompt="1"/>
          </p:nvPr>
        </p:nvSpPr>
        <p:spPr>
          <a:xfrm>
            <a:off x="7696200" y="4495800"/>
            <a:ext cx="1124272" cy="228600"/>
          </a:xfrm>
          <a:solidFill>
            <a:srgbClr val="FBD7A1"/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 hasCustomPrompt="1"/>
          </p:nvPr>
        </p:nvSpPr>
        <p:spPr>
          <a:xfrm>
            <a:off x="7696200" y="4953000"/>
            <a:ext cx="1124272" cy="228600"/>
          </a:xfrm>
          <a:solidFill>
            <a:srgbClr val="FBD7A1"/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 hasCustomPrompt="1"/>
          </p:nvPr>
        </p:nvSpPr>
        <p:spPr>
          <a:xfrm>
            <a:off x="7696200" y="5410200"/>
            <a:ext cx="1124272" cy="228600"/>
          </a:xfrm>
          <a:solidFill>
            <a:srgbClr val="FBD7A1"/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 hasCustomPrompt="1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 hasCustomPrompt="1"/>
          </p:nvPr>
        </p:nvSpPr>
        <p:spPr>
          <a:xfrm>
            <a:off x="7696200" y="5867400"/>
            <a:ext cx="1124272" cy="228600"/>
          </a:xfrm>
          <a:solidFill>
            <a:srgbClr val="FBD7A1"/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/>
        <p:txBody>
          <a:bodyPr/>
          <a:lstStyle>
            <a:lvl1pPr eaLnBrk="1" latinLnBrk="0" hangingPunct="1">
              <a:defRPr kumimoji="0" lang="fr-FR" sz="1100"/>
            </a:lvl1pPr>
            <a:extLst/>
          </a:lstStyle>
          <a:p>
            <a:r>
              <a:rPr lang="fr-FR" smtClean="0"/>
              <a:t>15 janvier 2015</a:t>
            </a:r>
            <a:endParaRPr lang="fr-FR" dirty="0"/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/>
        <p:txBody>
          <a:bodyPr/>
          <a:lstStyle>
            <a:extLst/>
          </a:lstStyle>
          <a:p>
            <a:fld id="{1E4967F0-6C7A-452F-92C6-95075A0672B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/>
        <p:txBody>
          <a:bodyPr/>
          <a:lstStyle>
            <a:extLst/>
          </a:lstStyle>
          <a:p>
            <a:r>
              <a:rPr lang="fr-FR" smtClean="0"/>
              <a:t>Service Organisation</a:t>
            </a:r>
            <a:endParaRPr lang="fr-FR"/>
          </a:p>
        </p:txBody>
      </p:sp>
      <p:sp>
        <p:nvSpPr>
          <p:cNvPr id="36" name="Title 13"/>
          <p:cNvSpPr>
            <a:spLocks noGrp="1"/>
          </p:cNvSpPr>
          <p:nvPr>
            <p:ph type="ctrTitle" hasCustomPrompt="1"/>
          </p:nvPr>
        </p:nvSpPr>
        <p:spPr>
          <a:xfrm>
            <a:off x="228600" y="408856"/>
            <a:ext cx="7239000" cy="533400"/>
          </a:xfrm>
          <a:prstGeom prst="rect">
            <a:avLst/>
          </a:prstGeom>
          <a:noFill/>
        </p:spPr>
        <p:txBody>
          <a:bodyPr vert="horz"/>
          <a:lstStyle>
            <a:lvl1pPr algn="l" eaLnBrk="1" latinLnBrk="0" hangingPunct="1">
              <a:defRPr kumimoji="0" lang="fr-FR" sz="2000" b="0" cap="all" spc="150" baseline="0">
                <a:solidFill>
                  <a:schemeClr val="tx1"/>
                </a:solidFill>
              </a:defRPr>
            </a:lvl1pPr>
            <a:extLst/>
          </a:lstStyle>
          <a:p>
            <a:r>
              <a:rPr kumimoji="0" lang="fr-FR" dirty="0" smtClean="0"/>
              <a:t>SOMMAIRE</a:t>
            </a:r>
            <a:endParaRPr kumimoji="0" lang="fr-FR" dirty="0"/>
          </a:p>
        </p:txBody>
      </p:sp>
      <p:sp>
        <p:nvSpPr>
          <p:cNvPr id="38" name="Rectangle 37"/>
          <p:cNvSpPr/>
          <p:nvPr/>
        </p:nvSpPr>
        <p:spPr>
          <a:xfrm>
            <a:off x="0" y="939936"/>
            <a:ext cx="9144000" cy="27432"/>
          </a:xfrm>
          <a:prstGeom prst="rect">
            <a:avLst/>
          </a:prstGeom>
          <a:solidFill>
            <a:srgbClr val="FFC000"/>
          </a:solidFill>
          <a:ln w="25400" cap="rnd" cmpd="sng" algn="ctr">
            <a:solidFill>
              <a:srgbClr val="FBD7A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3645024"/>
            <a:ext cx="9144000" cy="609600"/>
          </a:xfrm>
          <a:prstGeom prst="rect">
            <a:avLst/>
          </a:prstGeom>
          <a:solidFill>
            <a:srgbClr val="205AA7"/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3758180"/>
            <a:ext cx="7239000" cy="533400"/>
          </a:xfrm>
          <a:prstGeom prst="rect">
            <a:avLst/>
          </a:prstGeom>
          <a:noFill/>
        </p:spPr>
        <p:txBody>
          <a:bodyPr vert="horz"/>
          <a:lstStyle>
            <a:lvl1pPr algn="l" eaLnBrk="1" latinLnBrk="0" hangingPunct="1">
              <a:defRPr kumimoji="0" lang="fr-FR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fr-FR"/>
          </a:p>
        </p:txBody>
      </p:sp>
      <p:sp>
        <p:nvSpPr>
          <p:cNvPr id="11" name="Rectangle 10"/>
          <p:cNvSpPr/>
          <p:nvPr/>
        </p:nvSpPr>
        <p:spPr>
          <a:xfrm>
            <a:off x="0" y="4289260"/>
            <a:ext cx="9144000" cy="27432"/>
          </a:xfrm>
          <a:prstGeom prst="rect">
            <a:avLst/>
          </a:prstGeom>
          <a:solidFill>
            <a:srgbClr val="FFFF00"/>
          </a:solidFill>
          <a:ln w="25400" cap="rnd" cmpd="sng" algn="ctr">
            <a:solidFill>
              <a:srgbClr val="FBD7A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12" name="Rectangle 15"/>
          <p:cNvSpPr>
            <a:spLocks noGrp="1"/>
          </p:cNvSpPr>
          <p:nvPr>
            <p:ph type="sldNum" sz="quarter" idx="11"/>
          </p:nvPr>
        </p:nvSpPr>
        <p:spPr>
          <a:xfrm>
            <a:off x="5940152" y="6477000"/>
            <a:ext cx="1021080" cy="304800"/>
          </a:xfrm>
        </p:spPr>
        <p:txBody>
          <a:bodyPr anchor="ctr"/>
          <a:lstStyle>
            <a:extLst/>
          </a:lstStyle>
          <a:p>
            <a:fld id="{1E4967F0-6C7A-452F-92C6-95075A0672B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6"/>
          <p:cNvSpPr>
            <a:spLocks noGrp="1"/>
          </p:cNvSpPr>
          <p:nvPr>
            <p:ph type="ftr" sz="quarter" idx="12"/>
          </p:nvPr>
        </p:nvSpPr>
        <p:spPr>
          <a:xfrm>
            <a:off x="2051720" y="6477000"/>
            <a:ext cx="3733800" cy="304800"/>
          </a:xfrm>
        </p:spPr>
        <p:txBody>
          <a:bodyPr/>
          <a:lstStyle>
            <a:lvl1pPr>
              <a:defRPr sz="1200" b="1">
                <a:solidFill>
                  <a:schemeClr val="tx1"/>
                </a:solidFill>
              </a:defRPr>
            </a:lvl1pPr>
            <a:extLst/>
          </a:lstStyle>
          <a:p>
            <a:r>
              <a:rPr lang="fr-FR" smtClean="0"/>
              <a:t>Service Organisation</a:t>
            </a:r>
            <a:endParaRPr lang="fr-FR" dirty="0"/>
          </a:p>
        </p:txBody>
      </p:sp>
      <p:pic>
        <p:nvPicPr>
          <p:cNvPr id="16" name="Contoso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0419" y="4797152"/>
            <a:ext cx="1983580" cy="2807017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 lang="fr-FR" sz="1200" b="1">
                <a:solidFill>
                  <a:schemeClr val="tx1"/>
                </a:solidFill>
              </a:defRPr>
            </a:lvl1pPr>
            <a:extLst/>
          </a:lstStyle>
          <a:p>
            <a:r>
              <a:rPr lang="fr-FR" smtClean="0"/>
              <a:t>15 janvier 2015</a:t>
            </a:r>
            <a:endParaRPr lang="fr-FR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839200" cy="455712"/>
          </a:xfrm>
          <a:solidFill>
            <a:srgbClr val="FFC000"/>
          </a:solidFill>
        </p:spPr>
        <p:txBody>
          <a:bodyPr>
            <a:noAutofit/>
          </a:bodyPr>
          <a:lstStyle>
            <a:lvl1pPr eaLnBrk="1" latinLnBrk="0" hangingPunct="1">
              <a:defRPr kumimoji="0" lang="fr-FR" sz="2000" b="0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r>
              <a:rPr lang="fr-FR" smtClean="0"/>
              <a:t>15 janvier 2015</a:t>
            </a:r>
            <a:endParaRPr lang="fr-FR" dirty="0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fld id="{1E4967F0-6C7A-452F-92C6-95075A0672B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r>
              <a:rPr lang="fr-FR" smtClean="0"/>
              <a:t>Service Organisation</a:t>
            </a:r>
            <a:endParaRPr lang="fr-F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/>
            </a:lvl1pPr>
            <a:extLst/>
          </a:lstStyle>
          <a:p>
            <a:r>
              <a:rPr lang="fr-FR" smtClean="0"/>
              <a:t>15 janvier 2015</a:t>
            </a:r>
            <a:endParaRPr lang="fr-FR" dirty="0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b="1"/>
            </a:lvl1pPr>
            <a:extLst/>
          </a:lstStyle>
          <a:p>
            <a:fld id="{1E4967F0-6C7A-452F-92C6-95075A0672B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 b="1"/>
            </a:lvl1pPr>
            <a:extLst/>
          </a:lstStyle>
          <a:p>
            <a:r>
              <a:rPr lang="fr-FR" smtClean="0"/>
              <a:t>Service Organisation</a:t>
            </a:r>
            <a:endParaRPr lang="fr-F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po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839200" cy="455712"/>
          </a:xfrm>
          <a:solidFill>
            <a:srgbClr val="FFC000"/>
          </a:solidFill>
        </p:spPr>
        <p:txBody>
          <a:bodyPr>
            <a:noAutofit/>
          </a:bodyPr>
          <a:lstStyle>
            <a:lvl1pPr eaLnBrk="1" latinLnBrk="0" hangingPunct="1">
              <a:defRPr kumimoji="0" lang="fr-FR" sz="2000" b="0">
                <a:solidFill>
                  <a:srgbClr val="205AA7"/>
                </a:solidFill>
                <a:latin typeface="+mj-lt"/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836712"/>
            <a:ext cx="8077200" cy="5411688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9" name="Rectangle 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r>
              <a:rPr lang="fr-FR" smtClean="0"/>
              <a:t>15 janvier 2015</a:t>
            </a:r>
            <a:endParaRPr lang="fr-FR" dirty="0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1E4967F0-6C7A-452F-92C6-95075A0672B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r>
              <a:rPr lang="fr-FR" smtClean="0"/>
              <a:t>Service Organisation</a:t>
            </a:r>
            <a:endParaRPr lang="fr-F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o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r>
              <a:rPr lang="fr-FR" smtClean="0"/>
              <a:t>15 janvier 2015</a:t>
            </a:r>
            <a:endParaRPr lang="fr-FR" dirty="0"/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fld id="{1E4967F0-6C7A-452F-92C6-95075A0672B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r>
              <a:rPr lang="fr-FR" smtClean="0"/>
              <a:t>Service Organisation</a:t>
            </a:r>
            <a:endParaRPr lang="fr-FR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oses : 2 Gauche, 1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81000"/>
            <a:ext cx="3965448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r>
              <a:rPr lang="fr-FR" smtClean="0"/>
              <a:t>15 janvier 2015</a:t>
            </a:r>
            <a:endParaRPr lang="fr-FR" dirty="0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fld id="{1E4967F0-6C7A-452F-92C6-95075A0672B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r>
              <a:rPr lang="fr-FR" smtClean="0"/>
              <a:t>Service Organisation</a:t>
            </a:r>
            <a:endParaRPr lang="fr-FR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oses : 1 Gauche, 2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9600" y="381000"/>
            <a:ext cx="3962400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319272"/>
            <a:ext cx="3965448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r>
              <a:rPr lang="fr-FR" smtClean="0"/>
              <a:t>15 janvier 2015</a:t>
            </a:r>
            <a:endParaRPr lang="fr-FR" dirty="0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fld id="{1E4967F0-6C7A-452F-92C6-95075A0672B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r>
              <a:rPr lang="fr-FR" smtClean="0"/>
              <a:t>Service Organisation</a:t>
            </a:r>
            <a:endParaRPr lang="fr-FR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oses : 1 Haut, 2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r>
              <a:rPr lang="fr-FR" smtClean="0"/>
              <a:t>15 janvier 2015</a:t>
            </a:r>
            <a:endParaRPr lang="fr-FR" dirty="0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fld id="{1E4967F0-6C7A-452F-92C6-95075A0672B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r>
              <a:rPr lang="fr-FR" smtClean="0"/>
              <a:t>Service Organisation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15 janvier 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Service Organisation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A18-51CE-48C2-BA82-8B24F9B0E5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o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9600" y="381000"/>
            <a:ext cx="3962400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3" name="Rectangle 2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r>
              <a:rPr lang="fr-FR" smtClean="0"/>
              <a:t>15 janvier 2015</a:t>
            </a:r>
            <a:endParaRPr lang="fr-FR" dirty="0"/>
          </a:p>
        </p:txBody>
      </p:sp>
      <p:sp>
        <p:nvSpPr>
          <p:cNvPr id="27" name="Rectangle 2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fld id="{1E4967F0-6C7A-452F-92C6-95075A0672B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8" name="Rectangle 28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r>
              <a:rPr lang="fr-FR" smtClean="0"/>
              <a:t>Service Organisation</a:t>
            </a:r>
            <a:endParaRPr lang="fr-FR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oses : 1 Gauche, 3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dirty="0"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416552" y="2340864"/>
            <a:ext cx="3962400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4291584"/>
            <a:ext cx="3962400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r>
              <a:rPr lang="fr-FR" smtClean="0"/>
              <a:t>15 janvier 2015</a:t>
            </a:r>
            <a:endParaRPr lang="fr-FR" dirty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fld id="{1E4967F0-6C7A-452F-92C6-95075A0672B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r>
              <a:rPr lang="fr-FR" smtClean="0"/>
              <a:t>Service Organisation</a:t>
            </a:r>
            <a:endParaRPr lang="fr-FR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oses : 3 Gauche, 1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r>
              <a:rPr lang="fr-FR" smtClean="0"/>
              <a:t>15 janvier 2015</a:t>
            </a:r>
            <a:endParaRPr lang="fr-FR" dirty="0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fld id="{1E4967F0-6C7A-452F-92C6-95075A0672B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r>
              <a:rPr lang="fr-FR" smtClean="0"/>
              <a:t>Service Organisation</a:t>
            </a:r>
            <a:endParaRPr lang="fr-FR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poses : 2 Gauche, 3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6552" y="2340864"/>
            <a:ext cx="3962400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4291584"/>
            <a:ext cx="3962400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extLst/>
          </a:lstStyle>
          <a:p>
            <a:r>
              <a:rPr lang="fr-FR" smtClean="0"/>
              <a:t>15 janvier 2015</a:t>
            </a:r>
            <a:endParaRPr lang="fr-FR" dirty="0"/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extLst/>
          </a:lstStyle>
          <a:p>
            <a:fld id="{1E4967F0-6C7A-452F-92C6-95075A0672B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extLst/>
          </a:lstStyle>
          <a:p>
            <a:r>
              <a:rPr lang="fr-FR" smtClean="0"/>
              <a:t>Service Organisation</a:t>
            </a:r>
            <a:endParaRPr lang="fr-FR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poses : 3 Gauche, 2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848" y="381000"/>
            <a:ext cx="3962400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2340864"/>
            <a:ext cx="3962400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7848" y="4291584"/>
            <a:ext cx="3962400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381000"/>
            <a:ext cx="3962400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4416552" y="3319272"/>
            <a:ext cx="3965448" cy="228600"/>
          </a:xfrm>
          <a:solidFill>
            <a:srgbClr val="FBD7A1"/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rgbClr val="205AA7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r>
              <a:rPr lang="fr-FR" smtClean="0"/>
              <a:t>15 janvier 2015</a:t>
            </a:r>
            <a:endParaRPr lang="fr-FR" dirty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fld id="{1E4967F0-6C7A-452F-92C6-95075A0672B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r>
              <a:rPr lang="fr-FR" smtClean="0"/>
              <a:t>Service Organisation</a:t>
            </a:r>
            <a:endParaRPr lang="fr-FR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erre tomb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rgbClr val="FBD7A1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8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rgbClr val="FBD7A1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26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rgbClr val="FBD7A1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25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rgbClr val="FBD7A1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31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rgbClr val="FBD7A1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rgbClr val="FBD7A1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15240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/>
              <a:t>Logo</a:t>
            </a:r>
            <a:r>
              <a:rPr kumimoji="0" lang="fr-FR" baseline="0"/>
              <a:t> de la société</a:t>
            </a:r>
            <a:endParaRPr kumimoji="0" lang="fr-FR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15240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/>
              <a:t>Logo</a:t>
            </a:r>
            <a:r>
              <a:rPr kumimoji="0" lang="fr-FR" baseline="0"/>
              <a:t> de la société</a:t>
            </a:r>
            <a:endParaRPr kumimoji="0" lang="fr-FR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36576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/>
              <a:t>Logo</a:t>
            </a:r>
            <a:r>
              <a:rPr kumimoji="0" lang="fr-FR" baseline="0"/>
              <a:t> de la société</a:t>
            </a:r>
            <a:endParaRPr kumimoji="0" lang="fr-FR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36576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/>
              <a:t>Logo</a:t>
            </a:r>
            <a:r>
              <a:rPr kumimoji="0" lang="fr-FR" baseline="0"/>
              <a:t> de la société</a:t>
            </a:r>
            <a:endParaRPr kumimoji="0" lang="fr-FR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57912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/>
              <a:t>Logo</a:t>
            </a:r>
            <a:r>
              <a:rPr kumimoji="0" lang="fr-FR" baseline="0"/>
              <a:t> de la société</a:t>
            </a:r>
            <a:endParaRPr kumimoji="0" lang="fr-FR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57912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/>
              <a:t>Logo</a:t>
            </a:r>
            <a:r>
              <a:rPr kumimoji="0" lang="fr-FR" baseline="0"/>
              <a:t> de la société</a:t>
            </a:r>
            <a:endParaRPr kumimoji="0" lang="fr-FR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>
            <a:normAutofit/>
          </a:bodyPr>
          <a:lstStyle>
            <a:lvl1pPr eaLnBrk="1" latinLnBrk="0" hangingPunct="1">
              <a:defRPr kumimoji="0" lang="fr-FR" sz="2000">
                <a:solidFill>
                  <a:srgbClr val="205AA7"/>
                </a:solidFill>
                <a:latin typeface="+mj-lt"/>
              </a:defRPr>
            </a:lvl1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/>
        <p:txBody>
          <a:bodyPr/>
          <a:lstStyle>
            <a:extLst/>
          </a:lstStyle>
          <a:p>
            <a:r>
              <a:rPr lang="fr-FR" smtClean="0"/>
              <a:t>15 janvier 2015</a:t>
            </a:r>
            <a:endParaRPr lang="fr-FR" dirty="0"/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/>
        <p:txBody>
          <a:bodyPr/>
          <a:lstStyle>
            <a:extLst/>
          </a:lstStyle>
          <a:p>
            <a:fld id="{1E4967F0-6C7A-452F-92C6-95075A0672B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>
            <a:extLst/>
          </a:lstStyle>
          <a:p>
            <a:r>
              <a:rPr lang="fr-FR" smtClean="0"/>
              <a:t>Service Organisation</a:t>
            </a:r>
            <a:endParaRPr lang="fr-FR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5198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15 janvier 2015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51986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Service Organisation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5198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Page </a:t>
            </a:r>
            <a:fld id="{687BB8FF-E739-4C67-AC5D-AE365E21CEB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6002" y="44624"/>
            <a:ext cx="7560344" cy="850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800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 smtClean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78057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7591-BDA7-458F-B5D2-D01C02075892}" type="datetimeFigureOut">
              <a:rPr lang="fr-FR" smtClean="0"/>
              <a:t>19/01/2017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30C20-BEE4-42A3-AA52-073837B06F2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2808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1412776"/>
          </a:xfrm>
          <a:prstGeom prst="rect">
            <a:avLst/>
          </a:prstGeom>
          <a:solidFill>
            <a:srgbClr val="0000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Titre 1"/>
          <p:cNvSpPr>
            <a:spLocks noGrp="1"/>
          </p:cNvSpPr>
          <p:nvPr>
            <p:ph type="ctrTitle" hasCustomPrompt="1"/>
          </p:nvPr>
        </p:nvSpPr>
        <p:spPr>
          <a:xfrm>
            <a:off x="683568" y="184485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fr-FR" dirty="0" smtClean="0"/>
              <a:t>Cliquez pour modifier le titre</a:t>
            </a:r>
            <a:endParaRPr lang="fr-FR" dirty="0"/>
          </a:p>
        </p:txBody>
      </p:sp>
      <p:sp>
        <p:nvSpPr>
          <p:cNvPr id="2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683568" y="3359497"/>
            <a:ext cx="6912768" cy="11765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2"/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sous-titre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0" hasCustomPrompt="1"/>
          </p:nvPr>
        </p:nvSpPr>
        <p:spPr>
          <a:xfrm>
            <a:off x="984912" y="5876925"/>
            <a:ext cx="2520950" cy="865188"/>
          </a:xfrm>
        </p:spPr>
        <p:txBody>
          <a:bodyPr anchor="ctr">
            <a:noAutofit/>
          </a:bodyPr>
          <a:lstStyle>
            <a:lvl1pPr>
              <a:buNone/>
              <a:defRPr sz="1517">
                <a:solidFill>
                  <a:srgbClr val="005BAA"/>
                </a:solidFill>
              </a:defRPr>
            </a:lvl1pPr>
          </a:lstStyle>
          <a:p>
            <a:pPr lvl="0"/>
            <a:r>
              <a:rPr lang="fr-FR" dirty="0" smtClean="0"/>
              <a:t>Date et lieu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708656" y="5876925"/>
            <a:ext cx="144016" cy="865188"/>
          </a:xfrm>
          <a:prstGeom prst="rect">
            <a:avLst/>
          </a:prstGeom>
          <a:solidFill>
            <a:schemeClr val="accent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0570"/>
            <a:endParaRPr lang="fr-FR" sz="195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251520" y="1"/>
            <a:ext cx="144016" cy="1086197"/>
          </a:xfrm>
          <a:prstGeom prst="rect">
            <a:avLst/>
          </a:prstGeom>
          <a:solidFill>
            <a:schemeClr val="bg1">
              <a:alpha val="1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0570"/>
            <a:endParaRPr lang="fr-FR" sz="195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1" hasCustomPrompt="1"/>
          </p:nvPr>
        </p:nvSpPr>
        <p:spPr>
          <a:xfrm>
            <a:off x="3109546" y="594637"/>
            <a:ext cx="5650523" cy="530107"/>
          </a:xfrm>
        </p:spPr>
        <p:txBody>
          <a:bodyPr anchor="ctr"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  <a:lvl2pPr marL="371475" indent="0">
              <a:buNone/>
              <a:defRPr>
                <a:solidFill>
                  <a:srgbClr val="FFFFFF"/>
                </a:solidFill>
              </a:defRPr>
            </a:lvl2pPr>
            <a:lvl3pPr marL="742950" indent="0">
              <a:buNone/>
              <a:defRPr>
                <a:solidFill>
                  <a:srgbClr val="FFFFFF"/>
                </a:solidFill>
              </a:defRPr>
            </a:lvl3pPr>
            <a:lvl4pPr marL="1114425" indent="0">
              <a:buNone/>
              <a:defRPr>
                <a:solidFill>
                  <a:srgbClr val="FFFFFF"/>
                </a:solidFill>
              </a:defRPr>
            </a:lvl4pPr>
            <a:lvl5pPr marL="14859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fr-FR" dirty="0" smtClean="0"/>
              <a:t>Cliquez pour modifier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1476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15 janvier 2015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Service Organisation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A18-51CE-48C2-BA82-8B24F9B0E5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15 janvier 2015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Service Organisation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A18-51CE-48C2-BA82-8B24F9B0E5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15 janvier 2015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Service Organisation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A18-51CE-48C2-BA82-8B24F9B0E5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15 janvier 2015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Service Organisation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A18-51CE-48C2-BA82-8B24F9B0E5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15 janvier 2015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Service Organisation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57A18-51CE-48C2-BA82-8B24F9B0E5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1.xml"/><Relationship Id="rId21" Type="http://schemas.openxmlformats.org/officeDocument/2006/relationships/theme" Target="../theme/theme5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20" Type="http://schemas.openxmlformats.org/officeDocument/2006/relationships/slideLayout" Target="../slideLayouts/slideLayout48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19" Type="http://schemas.openxmlformats.org/officeDocument/2006/relationships/slideLayout" Target="../slideLayouts/slideLayout47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P802989\Bureau\Arbre bas de page A4 paysage PROP 2 copi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500645"/>
            <a:ext cx="9144000" cy="1357355"/>
          </a:xfrm>
          <a:prstGeom prst="rect">
            <a:avLst/>
          </a:prstGeom>
          <a:noFill/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15 janvier 2015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520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Service Organisation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0C8CA-D8CE-41E0-9ED0-64204484A1C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395536" y="188640"/>
            <a:ext cx="72008" cy="1196752"/>
          </a:xfrm>
          <a:prstGeom prst="roundRect">
            <a:avLst/>
          </a:prstGeom>
          <a:solidFill>
            <a:srgbClr val="9E9935"/>
          </a:solidFill>
          <a:ln>
            <a:solidFill>
              <a:srgbClr val="9E99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4" r:id="rId2"/>
    <p:sldLayoutId id="2147483678" r:id="rId3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187624" y="6453336"/>
            <a:ext cx="1584176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15 janvier 2015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987824" y="6453336"/>
            <a:ext cx="3327648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Service Organisation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453336"/>
            <a:ext cx="21336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AB257A18-51CE-48C2-BA82-8B24F9B0E57A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Picture 4" descr="C:\Documents and Settings\P802989\Bureau\branche 2 copie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flipH="1" flipV="1">
            <a:off x="0" y="5949280"/>
            <a:ext cx="1067894" cy="936104"/>
          </a:xfrm>
          <a:prstGeom prst="rect">
            <a:avLst/>
          </a:prstGeom>
          <a:noFill/>
        </p:spPr>
      </p:pic>
      <p:cxnSp>
        <p:nvCxnSpPr>
          <p:cNvPr id="13" name="Connecteur droit 12"/>
          <p:cNvCxnSpPr/>
          <p:nvPr/>
        </p:nvCxnSpPr>
        <p:spPr>
          <a:xfrm>
            <a:off x="1187624" y="6381328"/>
            <a:ext cx="7416824" cy="0"/>
          </a:xfrm>
          <a:prstGeom prst="line">
            <a:avLst/>
          </a:prstGeom>
          <a:ln w="31750">
            <a:solidFill>
              <a:srgbClr val="9E99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 bwMode="auto">
          <a:xfrm>
            <a:off x="-85725" y="5949280"/>
            <a:ext cx="787400" cy="738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600" b="1" dirty="0">
                <a:solidFill>
                  <a:srgbClr val="9E9935"/>
                </a:solidFill>
              </a:rPr>
              <a:t>ACOR</a:t>
            </a:r>
          </a:p>
          <a:p>
            <a:pPr>
              <a:defRPr/>
            </a:pPr>
            <a:r>
              <a:rPr lang="fr-FR" sz="1400" b="1" dirty="0">
                <a:solidFill>
                  <a:srgbClr val="9E9935"/>
                </a:solidFill>
              </a:rPr>
              <a:t>ORGA</a:t>
            </a:r>
          </a:p>
          <a:p>
            <a:pPr>
              <a:defRPr/>
            </a:pPr>
            <a:r>
              <a:rPr lang="fr-FR" sz="1200" b="1" dirty="0">
                <a:solidFill>
                  <a:srgbClr val="9E9935"/>
                </a:solidFill>
              </a:rPr>
              <a:t>DOSI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P802989\Bureau\Arbre bas de page A4 paysage PROP 2 copi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500688"/>
            <a:ext cx="91440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6002" y="44624"/>
            <a:ext cx="7560344" cy="850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6000" y="1052736"/>
            <a:ext cx="907200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5198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15 janvier 2015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51986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Service Organisation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5198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dirty="0">
                <a:solidFill>
                  <a:prstClr val="black">
                    <a:tint val="75000"/>
                  </a:prstClr>
                </a:solidFill>
              </a:rPr>
              <a:t>Page </a:t>
            </a:r>
            <a:fld id="{687BB8FF-E739-4C67-AC5D-AE365E21CEB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36000" y="908720"/>
            <a:ext cx="9072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263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 spc="1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ts val="600"/>
        </a:spcAft>
        <a:buFont typeface="Arial"/>
        <a:buChar char="•"/>
        <a:defRPr sz="2800" kern="1200" spc="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600"/>
        </a:spcBef>
        <a:spcAft>
          <a:spcPts val="600"/>
        </a:spcAft>
        <a:buFont typeface="Arial"/>
        <a:buChar char="•"/>
        <a:defRPr sz="2400" kern="1200" spc="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600"/>
        </a:spcBef>
        <a:spcAft>
          <a:spcPts val="600"/>
        </a:spcAft>
        <a:buFont typeface="Arial"/>
        <a:buChar char="•"/>
        <a:defRPr sz="2000" kern="1200" spc="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ts val="600"/>
        </a:spcBef>
        <a:spcAft>
          <a:spcPts val="600"/>
        </a:spcAft>
        <a:buFont typeface="Arial"/>
        <a:buChar char="•"/>
        <a:defRPr sz="1800" kern="1200" spc="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ts val="600"/>
        </a:spcBef>
        <a:spcAft>
          <a:spcPts val="600"/>
        </a:spcAft>
        <a:buFont typeface="Arial"/>
        <a:buChar char="•"/>
        <a:defRPr sz="1800" kern="1200" spc="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187624" y="6453336"/>
            <a:ext cx="1584176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r>
              <a:rPr lang="fr-FR" smtClean="0">
                <a:solidFill>
                  <a:prstClr val="black"/>
                </a:solidFill>
              </a:rPr>
              <a:t>15 janvier 2015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987824" y="6453336"/>
            <a:ext cx="3327648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r>
              <a:rPr lang="fr-FR" smtClean="0">
                <a:solidFill>
                  <a:prstClr val="black"/>
                </a:solidFill>
              </a:rPr>
              <a:t>Service Organisation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453336"/>
            <a:ext cx="21336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AB257A18-51CE-48C2-BA82-8B24F9B0E57A}" type="slidenum">
              <a:rPr lang="fr-FR" smtClean="0">
                <a:solidFill>
                  <a:prstClr val="black"/>
                </a:solidFill>
              </a:rPr>
              <a:pPr/>
              <a:t>‹N°›</a:t>
            </a:fld>
            <a:endParaRPr lang="fr-FR">
              <a:solidFill>
                <a:prstClr val="black"/>
              </a:solidFill>
            </a:endParaRPr>
          </a:p>
        </p:txBody>
      </p:sp>
      <p:pic>
        <p:nvPicPr>
          <p:cNvPr id="9" name="Picture 4" descr="C:\Documents and Settings\P802989\Bureau\branche 2 copie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flipH="1" flipV="1">
            <a:off x="0" y="5949280"/>
            <a:ext cx="1067894" cy="936104"/>
          </a:xfrm>
          <a:prstGeom prst="rect">
            <a:avLst/>
          </a:prstGeom>
          <a:noFill/>
        </p:spPr>
      </p:pic>
      <p:cxnSp>
        <p:nvCxnSpPr>
          <p:cNvPr id="13" name="Connecteur droit 12"/>
          <p:cNvCxnSpPr/>
          <p:nvPr/>
        </p:nvCxnSpPr>
        <p:spPr>
          <a:xfrm>
            <a:off x="1187624" y="6381328"/>
            <a:ext cx="7416824" cy="0"/>
          </a:xfrm>
          <a:prstGeom prst="line">
            <a:avLst/>
          </a:prstGeom>
          <a:ln w="31750">
            <a:solidFill>
              <a:srgbClr val="9E99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 bwMode="auto">
          <a:xfrm>
            <a:off x="-85725" y="5949280"/>
            <a:ext cx="787400" cy="738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600" b="1" dirty="0">
                <a:solidFill>
                  <a:srgbClr val="9E9935"/>
                </a:solidFill>
              </a:rPr>
              <a:t>ACOR</a:t>
            </a:r>
          </a:p>
          <a:p>
            <a:pPr>
              <a:defRPr/>
            </a:pPr>
            <a:r>
              <a:rPr lang="fr-FR" sz="1400" b="1" dirty="0">
                <a:solidFill>
                  <a:srgbClr val="9E9935"/>
                </a:solidFill>
              </a:rPr>
              <a:t>ORGA</a:t>
            </a:r>
          </a:p>
          <a:p>
            <a:pPr>
              <a:defRPr/>
            </a:pPr>
            <a:r>
              <a:rPr lang="fr-FR" sz="1200" b="1" dirty="0">
                <a:solidFill>
                  <a:srgbClr val="9E9935"/>
                </a:solidFill>
              </a:rPr>
              <a:t>DOSI</a:t>
            </a:r>
          </a:p>
        </p:txBody>
      </p:sp>
    </p:spTree>
    <p:extLst>
      <p:ext uri="{BB962C8B-B14F-4D97-AF65-F5344CB8AC3E}">
        <p14:creationId xmlns:p14="http://schemas.microsoft.com/office/powerpoint/2010/main" val="1847742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0" y="6381328"/>
            <a:ext cx="7452320" cy="476672"/>
          </a:xfrm>
          <a:prstGeom prst="rect">
            <a:avLst/>
          </a:prstGeom>
          <a:solidFill>
            <a:srgbClr val="205AA7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304800" y="381000"/>
            <a:ext cx="8077200" cy="5867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323528" y="6525344"/>
            <a:ext cx="1371600" cy="22860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lang="fr-FR" sz="1200" b="1">
                <a:solidFill>
                  <a:schemeClr val="bg1"/>
                </a:solidFill>
              </a:defRPr>
            </a:lvl1pPr>
            <a:extLst/>
          </a:lstStyle>
          <a:p>
            <a:r>
              <a:rPr lang="fr-FR" smtClean="0"/>
              <a:t>15 janvier 2015</a:t>
            </a:r>
            <a:endParaRPr lang="fr-FR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5851052" y="6473952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fr-FR" sz="1200" b="1">
                <a:solidFill>
                  <a:schemeClr val="bg1"/>
                </a:solidFill>
              </a:defRPr>
            </a:lvl1pPr>
            <a:extLst/>
          </a:lstStyle>
          <a:p>
            <a:fld id="{1E4967F0-6C7A-452F-92C6-95075A0672B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0" y="6335609"/>
            <a:ext cx="7452320" cy="45719"/>
          </a:xfrm>
          <a:prstGeom prst="rect">
            <a:avLst/>
          </a:prstGeom>
          <a:solidFill>
            <a:srgbClr val="FFC000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05172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lang="fr-FR" sz="1200" b="1">
                <a:solidFill>
                  <a:schemeClr val="bg1"/>
                </a:solidFill>
              </a:defRPr>
            </a:lvl1pPr>
            <a:extLst/>
          </a:lstStyle>
          <a:p>
            <a:r>
              <a:rPr lang="fr-FR" smtClean="0"/>
              <a:t>Service Organisation</a:t>
            </a:r>
            <a:endParaRPr lang="fr-FR"/>
          </a:p>
        </p:txBody>
      </p:sp>
      <p:pic>
        <p:nvPicPr>
          <p:cNvPr id="24" name="ContosoLogo.jpg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7740352" y="5661249"/>
            <a:ext cx="1133474" cy="1604008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  <p:sldLayoutId id="2147483713" r:id="rId18"/>
    <p:sldLayoutId id="2147483717" r:id="rId19"/>
    <p:sldLayoutId id="2147483718" r:id="rId20"/>
  </p:sldLayoutIdLst>
  <p:hf hdr="0"/>
  <p:txStyles>
    <p:titleStyle>
      <a:lvl1pPr algn="l" rtl="0" eaLnBrk="1" latinLnBrk="0" hangingPunct="1">
        <a:spcBef>
          <a:spcPct val="0"/>
        </a:spcBef>
        <a:buNone/>
        <a:defRPr kumimoji="0" lang="fr-FR"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228600" y="2636912"/>
            <a:ext cx="8735888" cy="1152128"/>
          </a:xfrm>
        </p:spPr>
        <p:txBody>
          <a:bodyPr/>
          <a:lstStyle/>
          <a:p>
            <a:pPr algn="ctr"/>
            <a:r>
              <a:rPr lang="fr-FR" sz="3200" dirty="0"/>
              <a:t>quels impacts ont le collaboratif et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le </a:t>
            </a:r>
            <a:r>
              <a:rPr lang="fr-FR" sz="3200" dirty="0"/>
              <a:t>digital sur le rôle du manager </a:t>
            </a:r>
            <a:r>
              <a:rPr lang="fr-FR" sz="3200" dirty="0" smtClean="0"/>
              <a:t>?</a:t>
            </a:r>
            <a:endParaRPr lang="fr-FR" sz="3200" dirty="0"/>
          </a:p>
        </p:txBody>
      </p:sp>
      <p:sp>
        <p:nvSpPr>
          <p:cNvPr id="5" name="ZoneTexte 4"/>
          <p:cNvSpPr txBox="1"/>
          <p:nvPr/>
        </p:nvSpPr>
        <p:spPr>
          <a:xfrm>
            <a:off x="1115616" y="1162211"/>
            <a:ext cx="34102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chemeClr val="tx2"/>
                </a:solidFill>
              </a:rPr>
              <a:t>Bienvenue à l' </a:t>
            </a:r>
            <a:endParaRPr lang="fr-FR" sz="4400" dirty="0">
              <a:solidFill>
                <a:schemeClr val="tx2"/>
              </a:solidFill>
            </a:endParaRPr>
          </a:p>
        </p:txBody>
      </p:sp>
      <p:pic>
        <p:nvPicPr>
          <p:cNvPr id="6" name="Picture 2" descr="http://afope.org/sites/default/files/images/logo%20afop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735" y="404664"/>
            <a:ext cx="3500422" cy="1593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0" y="422108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70C0"/>
                </a:solidFill>
              </a:rPr>
              <a:t>19 janvier 2017</a:t>
            </a:r>
            <a:endParaRPr lang="fr-FR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762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>
                <a:solidFill>
                  <a:schemeClr val="tx1"/>
                </a:solidFill>
              </a:rPr>
              <a:t>Programme de la réunion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62101-3B03-4F6C-83A4-9E56C8A81D38}" type="datetime1">
              <a:rPr lang="fr-FR" smtClean="0"/>
              <a:t>19/01/2017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30C20-BEE4-42A3-AA52-073837B06F2D}" type="slidenum">
              <a:rPr lang="fr-FR" smtClean="0"/>
              <a:t>2</a:t>
            </a:fld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699499"/>
              </p:ext>
            </p:extLst>
          </p:nvPr>
        </p:nvGraphicFramePr>
        <p:xfrm>
          <a:off x="395536" y="1309235"/>
          <a:ext cx="8280920" cy="4784061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936104"/>
                <a:gridCol w="7344816"/>
              </a:tblGrid>
              <a:tr h="7519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14 h 00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Introduction </a:t>
                      </a:r>
                      <a:r>
                        <a:rPr lang="fr-FR" sz="1800" dirty="0" smtClean="0">
                          <a:effectLst/>
                        </a:rPr>
                        <a:t>: Thierry </a:t>
                      </a:r>
                      <a:r>
                        <a:rPr lang="fr-FR" sz="1800" dirty="0" err="1">
                          <a:effectLst/>
                        </a:rPr>
                        <a:t>Bedoin</a:t>
                      </a:r>
                      <a:r>
                        <a:rPr lang="fr-FR" sz="1800" dirty="0">
                          <a:effectLst/>
                        </a:rPr>
                        <a:t>, </a:t>
                      </a:r>
                      <a:r>
                        <a:rPr lang="fr-FR" sz="1800" dirty="0" err="1">
                          <a:effectLst/>
                        </a:rPr>
                        <a:t>chief</a:t>
                      </a:r>
                      <a:r>
                        <a:rPr lang="fr-FR" sz="1800" dirty="0">
                          <a:effectLst/>
                        </a:rPr>
                        <a:t> digital </a:t>
                      </a:r>
                      <a:r>
                        <a:rPr lang="fr-FR" sz="1800" dirty="0" err="1" smtClean="0">
                          <a:effectLst/>
                        </a:rPr>
                        <a:t>officer</a:t>
                      </a:r>
                      <a:r>
                        <a:rPr lang="fr-FR" sz="1800" dirty="0" smtClean="0">
                          <a:effectLst/>
                        </a:rPr>
                        <a:t> de la Banque de France</a:t>
                      </a:r>
                      <a:endParaRPr lang="fr-FR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00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14 h 15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750"/>
                        </a:spcAft>
                      </a:pPr>
                      <a:r>
                        <a:rPr lang="fr-FR" sz="1800" b="1" kern="0" dirty="0">
                          <a:effectLst/>
                        </a:rPr>
                        <a:t>Stéphane </a:t>
                      </a:r>
                      <a:r>
                        <a:rPr lang="fr-FR" sz="1800" b="1" kern="0" dirty="0" err="1">
                          <a:effectLst/>
                        </a:rPr>
                        <a:t>Debaud</a:t>
                      </a:r>
                      <a:r>
                        <a:rPr lang="fr-FR" sz="1800" b="1" kern="0" dirty="0">
                          <a:effectLst/>
                        </a:rPr>
                        <a:t>, manager du réseau social CORUS chez </a:t>
                      </a:r>
                      <a:r>
                        <a:rPr lang="fr-FR" sz="1800" b="1" kern="0" dirty="0" err="1">
                          <a:effectLst/>
                        </a:rPr>
                        <a:t>Covea</a:t>
                      </a:r>
                      <a:endParaRPr lang="fr-FR" sz="1800" b="1" dirty="0">
                        <a:effectLst/>
                      </a:endParaRPr>
                    </a:p>
                    <a:p>
                      <a:pPr>
                        <a:spcAft>
                          <a:spcPts val="750"/>
                        </a:spcAft>
                      </a:pPr>
                      <a:r>
                        <a:rPr lang="fr-FR" sz="1800" kern="0" dirty="0">
                          <a:effectLst/>
                        </a:rPr>
                        <a:t>L’implication des managers COVEA pour réussir la mise en place du réseau social </a:t>
                      </a:r>
                      <a:endParaRPr lang="fr-FR" sz="18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12183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15h 00 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Anne </a:t>
                      </a:r>
                      <a:r>
                        <a:rPr lang="fr-FR" sz="1800" b="1" dirty="0" err="1">
                          <a:effectLst/>
                        </a:rPr>
                        <a:t>Floiras</a:t>
                      </a:r>
                      <a:r>
                        <a:rPr lang="fr-FR" sz="1800" b="1" dirty="0">
                          <a:effectLst/>
                        </a:rPr>
                        <a:t>, </a:t>
                      </a:r>
                      <a:r>
                        <a:rPr lang="fr-FR" sz="1800" b="1" dirty="0" err="1" smtClean="0">
                          <a:effectLst/>
                        </a:rPr>
                        <a:t>resp</a:t>
                      </a:r>
                      <a:r>
                        <a:rPr lang="fr-FR" sz="1800" b="1" dirty="0" smtClean="0">
                          <a:effectLst/>
                        </a:rPr>
                        <a:t>. </a:t>
                      </a:r>
                      <a:r>
                        <a:rPr lang="fr-FR" sz="1800" b="1" dirty="0">
                          <a:effectLst/>
                        </a:rPr>
                        <a:t>de la communauté managériale de la Banque de </a:t>
                      </a:r>
                      <a:r>
                        <a:rPr lang="fr-FR" sz="1800" b="1" dirty="0" smtClean="0">
                          <a:effectLst/>
                        </a:rPr>
                        <a:t>France</a:t>
                      </a:r>
                      <a:endParaRPr lang="fr-FR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La communauté des managers : un écosystème  visant à faire évoluer la culture </a:t>
                      </a:r>
                      <a:r>
                        <a:rPr lang="fr-FR" sz="1800" dirty="0" smtClean="0">
                          <a:effectLst/>
                        </a:rPr>
                        <a:t>managériale</a:t>
                      </a:r>
                      <a:endParaRPr lang="fr-FR" sz="18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5926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15 h 45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750"/>
                        </a:spcAft>
                      </a:pPr>
                      <a:r>
                        <a:rPr lang="fr-FR" sz="1800" dirty="0">
                          <a:effectLst/>
                        </a:rPr>
                        <a:t>PAUSE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3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16 h 05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Muriel </a:t>
                      </a:r>
                      <a:r>
                        <a:rPr lang="fr-FR" sz="1800" b="1" dirty="0" err="1">
                          <a:effectLst/>
                        </a:rPr>
                        <a:t>Benitah</a:t>
                      </a:r>
                      <a:r>
                        <a:rPr lang="fr-FR" sz="1800" b="1" dirty="0">
                          <a:effectLst/>
                        </a:rPr>
                        <a:t>, chef du projet MOVE à la Société </a:t>
                      </a:r>
                      <a:r>
                        <a:rPr lang="fr-FR" sz="1800" b="1" dirty="0" smtClean="0">
                          <a:effectLst/>
                        </a:rPr>
                        <a:t>Générale</a:t>
                      </a:r>
                      <a:endParaRPr lang="fr-FR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Témoignage sur le projet </a:t>
                      </a:r>
                      <a:r>
                        <a:rPr lang="fr-FR" sz="1800" dirty="0" smtClean="0">
                          <a:effectLst/>
                        </a:rPr>
                        <a:t>MOVE</a:t>
                      </a:r>
                      <a:endParaRPr lang="fr-FR" sz="1800" dirty="0">
                        <a:effectLst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39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656184"/>
          </a:xfrm>
        </p:spPr>
        <p:txBody>
          <a:bodyPr>
            <a:noAutofit/>
          </a:bodyPr>
          <a:lstStyle/>
          <a:p>
            <a:r>
              <a:rPr lang="fr-FR" sz="4000" i="1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Le Digital, levier de transformation à la Banque de France</a:t>
            </a:r>
            <a:br>
              <a:rPr lang="fr-FR" sz="4000" i="1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</a:br>
            <a:endParaRPr lang="fr-FR" sz="4000" i="1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67744" y="3933056"/>
            <a:ext cx="5112567" cy="514004"/>
          </a:xfrm>
        </p:spPr>
        <p:txBody>
          <a:bodyPr>
            <a:normAutofit/>
          </a:bodyPr>
          <a:lstStyle/>
          <a:p>
            <a:r>
              <a:rPr lang="fr-FR" sz="2200" b="1" dirty="0">
                <a:solidFill>
                  <a:schemeClr val="accent6">
                    <a:lumMod val="75000"/>
                  </a:schemeClr>
                </a:solidFill>
              </a:rPr>
              <a:t>Thierry BEDOIN</a:t>
            </a:r>
            <a:r>
              <a:rPr lang="fr-FR" sz="22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fr-FR" sz="2200" dirty="0" smtClean="0">
                <a:solidFill>
                  <a:schemeClr val="accent6">
                    <a:lumMod val="75000"/>
                  </a:schemeClr>
                </a:solidFill>
              </a:rPr>
              <a:t>Chief Digital </a:t>
            </a:r>
            <a:r>
              <a:rPr lang="fr-FR" sz="2200" dirty="0" err="1" smtClean="0">
                <a:solidFill>
                  <a:schemeClr val="accent6">
                    <a:lumMod val="75000"/>
                  </a:schemeClr>
                </a:solidFill>
              </a:rPr>
              <a:t>Officer</a:t>
            </a:r>
            <a:endParaRPr lang="fr-FR" sz="22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984912" y="5661248"/>
            <a:ext cx="6251384" cy="865188"/>
          </a:xfrm>
        </p:spPr>
        <p:txBody>
          <a:bodyPr/>
          <a:lstStyle/>
          <a:p>
            <a:r>
              <a:rPr lang="fr-FR" b="1" dirty="0" smtClean="0"/>
              <a:t>Réunion AFOPE, 19 janvier 2017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9489522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-27384"/>
            <a:ext cx="6735044" cy="903634"/>
          </a:xfrm>
        </p:spPr>
        <p:txBody>
          <a:bodyPr>
            <a:normAutofit/>
          </a:bodyPr>
          <a:lstStyle/>
          <a:p>
            <a:pPr algn="l"/>
            <a:r>
              <a:rPr lang="fr-FR" sz="2800" b="1" dirty="0" smtClean="0">
                <a:solidFill>
                  <a:schemeClr val="tx2"/>
                </a:solidFill>
                <a:latin typeface="+mn-lt"/>
              </a:rPr>
              <a:t>La démarche digitale </a:t>
            </a:r>
            <a:r>
              <a:rPr lang="fr-FR" sz="2800" b="1" dirty="0">
                <a:solidFill>
                  <a:schemeClr val="tx2"/>
                </a:solidFill>
                <a:latin typeface="+mn-lt"/>
              </a:rPr>
              <a:t>pour 2020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6922089" y="6453336"/>
            <a:ext cx="2057400" cy="303512"/>
          </a:xfrm>
          <a:prstGeom prst="rect">
            <a:avLst/>
          </a:prstGeom>
        </p:spPr>
        <p:txBody>
          <a:bodyPr/>
          <a:lstStyle/>
          <a:p>
            <a:pPr defTabSz="990570"/>
            <a:fld id="{A60369DB-74C4-4B0F-A6AE-23BB4D7D6A53}" type="slidenum">
              <a:rPr lang="fr-FR" smtClean="0"/>
              <a:pPr defTabSz="990570"/>
              <a:t>4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783271" y="980728"/>
            <a:ext cx="810920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Améliorer les modes de travail et les pratiques de management </a:t>
            </a:r>
            <a:r>
              <a:rPr lang="fr-FR" sz="2400" dirty="0" smtClean="0">
                <a:solidFill>
                  <a:srgbClr val="002060"/>
                </a:solidFill>
              </a:rPr>
              <a:t>en développant une culture digitale et en mettant le digital au service des utilisateurs</a:t>
            </a:r>
          </a:p>
          <a:p>
            <a:endParaRPr lang="fr-FR" sz="2000" dirty="0">
              <a:solidFill>
                <a:srgbClr val="002060"/>
              </a:solidFill>
            </a:endParaRPr>
          </a:p>
          <a:p>
            <a:r>
              <a:rPr lang="fr-FR" sz="2400" b="1" dirty="0" smtClean="0">
                <a:solidFill>
                  <a:srgbClr val="002060"/>
                </a:solidFill>
              </a:rPr>
              <a:t>Ouvrir </a:t>
            </a:r>
            <a:r>
              <a:rPr lang="fr-FR" sz="2400" b="1" dirty="0">
                <a:solidFill>
                  <a:srgbClr val="002060"/>
                </a:solidFill>
              </a:rPr>
              <a:t>la Banque sur l’extérieur</a:t>
            </a:r>
            <a:r>
              <a:rPr lang="fr-FR" sz="2400" dirty="0">
                <a:solidFill>
                  <a:srgbClr val="002060"/>
                </a:solidFill>
              </a:rPr>
              <a:t>, </a:t>
            </a:r>
            <a:r>
              <a:rPr lang="fr-FR" sz="2400" dirty="0" smtClean="0">
                <a:solidFill>
                  <a:srgbClr val="002060"/>
                </a:solidFill>
              </a:rPr>
              <a:t>partager les données et en faciliter l’accès</a:t>
            </a:r>
          </a:p>
          <a:p>
            <a:endParaRPr lang="fr-FR" sz="2000" dirty="0" smtClean="0">
              <a:solidFill>
                <a:srgbClr val="002060"/>
              </a:solidFill>
            </a:endParaRPr>
          </a:p>
          <a:p>
            <a:r>
              <a:rPr lang="fr-FR" sz="2400" b="1" dirty="0" smtClean="0">
                <a:solidFill>
                  <a:srgbClr val="002060"/>
                </a:solidFill>
              </a:rPr>
              <a:t>Simplifier </a:t>
            </a:r>
            <a:r>
              <a:rPr lang="fr-FR" sz="2400" b="1" dirty="0">
                <a:solidFill>
                  <a:srgbClr val="002060"/>
                </a:solidFill>
              </a:rPr>
              <a:t>et fluidifier nos processus internes et </a:t>
            </a:r>
            <a:r>
              <a:rPr lang="fr-FR" sz="2400" b="1" dirty="0" smtClean="0">
                <a:solidFill>
                  <a:srgbClr val="002060"/>
                </a:solidFill>
              </a:rPr>
              <a:t>externes</a:t>
            </a:r>
            <a:endParaRPr lang="fr-FR" sz="2400" dirty="0">
              <a:solidFill>
                <a:srgbClr val="002060"/>
              </a:solidFill>
            </a:endParaRPr>
          </a:p>
          <a:p>
            <a:endParaRPr lang="fr-FR" sz="2000" dirty="0" smtClean="0">
              <a:solidFill>
                <a:srgbClr val="002060"/>
              </a:solidFill>
            </a:endParaRPr>
          </a:p>
          <a:p>
            <a:r>
              <a:rPr lang="fr-FR" sz="2400" b="1" dirty="0" smtClean="0">
                <a:solidFill>
                  <a:srgbClr val="002060"/>
                </a:solidFill>
              </a:rPr>
              <a:t> Innover </a:t>
            </a:r>
            <a:r>
              <a:rPr lang="fr-FR" sz="2400" dirty="0" smtClean="0">
                <a:solidFill>
                  <a:srgbClr val="002060"/>
                </a:solidFill>
              </a:rPr>
              <a:t>pour anticiper </a:t>
            </a:r>
            <a:r>
              <a:rPr lang="fr-FR" sz="2400" b="1" dirty="0" smtClean="0">
                <a:solidFill>
                  <a:srgbClr val="002060"/>
                </a:solidFill>
              </a:rPr>
              <a:t>les évolutions des métiers</a:t>
            </a:r>
            <a:r>
              <a:rPr lang="fr-FR" sz="2400" dirty="0" smtClean="0">
                <a:solidFill>
                  <a:srgbClr val="002060"/>
                </a:solidFill>
              </a:rPr>
              <a:t>. Constituer un </a:t>
            </a:r>
            <a:r>
              <a:rPr lang="fr-FR" sz="2400" b="1" dirty="0" smtClean="0">
                <a:solidFill>
                  <a:srgbClr val="002060"/>
                </a:solidFill>
              </a:rPr>
              <a:t>laboratoire d’innovation </a:t>
            </a:r>
            <a:r>
              <a:rPr lang="fr-FR" sz="2400" dirty="0" smtClean="0">
                <a:solidFill>
                  <a:srgbClr val="002060"/>
                </a:solidFill>
              </a:rPr>
              <a:t>ouvert</a:t>
            </a:r>
            <a:endParaRPr lang="fr-FR" sz="2400" dirty="0">
              <a:solidFill>
                <a:srgbClr val="002060"/>
              </a:solidFill>
            </a:endParaRPr>
          </a:p>
        </p:txBody>
      </p:sp>
      <p:sp>
        <p:nvSpPr>
          <p:cNvPr id="6" name="Flèche droite 5"/>
          <p:cNvSpPr/>
          <p:nvPr/>
        </p:nvSpPr>
        <p:spPr>
          <a:xfrm>
            <a:off x="442828" y="1052736"/>
            <a:ext cx="258853" cy="288032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EC6E20"/>
              </a:solidFill>
            </a:endParaRPr>
          </a:p>
        </p:txBody>
      </p:sp>
      <p:sp>
        <p:nvSpPr>
          <p:cNvPr id="11" name="Flèche droite 10"/>
          <p:cNvSpPr/>
          <p:nvPr/>
        </p:nvSpPr>
        <p:spPr>
          <a:xfrm>
            <a:off x="442828" y="2492896"/>
            <a:ext cx="258853" cy="288032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EC6E20"/>
              </a:solidFill>
            </a:endParaRPr>
          </a:p>
        </p:txBody>
      </p:sp>
      <p:sp>
        <p:nvSpPr>
          <p:cNvPr id="12" name="Flèche droite 11"/>
          <p:cNvSpPr/>
          <p:nvPr/>
        </p:nvSpPr>
        <p:spPr>
          <a:xfrm>
            <a:off x="442828" y="3501008"/>
            <a:ext cx="258853" cy="288032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EC6E20"/>
              </a:solidFill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916209" y="5446385"/>
            <a:ext cx="7311582" cy="7909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b="1" kern="12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fr-FR" sz="2400" b="0" dirty="0" smtClean="0">
                <a:solidFill>
                  <a:srgbClr val="002060"/>
                </a:solidFill>
                <a:latin typeface="+mn-lt"/>
              </a:rPr>
              <a:t>Instituer un rôle de « </a:t>
            </a:r>
            <a:r>
              <a:rPr lang="fr-FR" sz="2400" dirty="0" smtClean="0">
                <a:solidFill>
                  <a:srgbClr val="002060"/>
                </a:solidFill>
                <a:latin typeface="+mn-lt"/>
              </a:rPr>
              <a:t>Chief Digital </a:t>
            </a:r>
            <a:r>
              <a:rPr lang="fr-FR" sz="2400" dirty="0" err="1" smtClean="0">
                <a:solidFill>
                  <a:srgbClr val="002060"/>
                </a:solidFill>
                <a:latin typeface="+mn-lt"/>
              </a:rPr>
              <a:t>Officer</a:t>
            </a:r>
            <a:r>
              <a:rPr lang="fr-FR" sz="2400" b="0" dirty="0" smtClean="0">
                <a:solidFill>
                  <a:srgbClr val="002060"/>
                </a:solidFill>
                <a:latin typeface="+mn-lt"/>
              </a:rPr>
              <a:t> » pour animer la transformation digitale de la Banque</a:t>
            </a:r>
          </a:p>
          <a:p>
            <a:endParaRPr lang="fr-FR" sz="2400" b="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4" name="Plus 13"/>
          <p:cNvSpPr/>
          <p:nvPr/>
        </p:nvSpPr>
        <p:spPr>
          <a:xfrm>
            <a:off x="442828" y="5279728"/>
            <a:ext cx="422031" cy="457200"/>
          </a:xfrm>
          <a:prstGeom prst="mathPlus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EC6E20"/>
              </a:solidFill>
            </a:endParaRPr>
          </a:p>
        </p:txBody>
      </p:sp>
      <p:sp>
        <p:nvSpPr>
          <p:cNvPr id="10" name="Flèche droite 9"/>
          <p:cNvSpPr/>
          <p:nvPr/>
        </p:nvSpPr>
        <p:spPr>
          <a:xfrm>
            <a:off x="442828" y="4221088"/>
            <a:ext cx="258853" cy="288032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EC6E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715866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Conception personnalisée">
  <a:themeElements>
    <a:clrScheme name="Personnalisée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4BB1D"/>
      </a:accent1>
      <a:accent2>
        <a:srgbClr val="577E2A"/>
      </a:accent2>
      <a:accent3>
        <a:srgbClr val="8D8813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Pitchbook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_Status xmlns="http://schemas.microsoft.com/sharepoint/v3/fields">Non commencé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C0EC38440F9F4298A18D8CFDD53216" ma:contentTypeVersion="6" ma:contentTypeDescription="Crée un document." ma:contentTypeScope="" ma:versionID="2fc91c51e8dee7baff4ea41bc41f45c5">
  <xsd:schema xmlns:xsd="http://www.w3.org/2001/XMLSchema" xmlns:p="http://schemas.microsoft.com/office/2006/metadata/properties" xmlns:ns2="http://schemas.microsoft.com/sharepoint/v3/fields" targetNamespace="http://schemas.microsoft.com/office/2006/metadata/properties" ma:root="true" ma:fieldsID="d5c9c3fbd3b0793fc3b642942f0b10b6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_Status" ma:index="6" nillable="true" ma:displayName="État" ma:default="Non commencé" ma:internalName="_Status">
      <xsd:simpleType>
        <xsd:union memberTypes="dms:Text">
          <xsd:simpleType>
            <xsd:restriction base="dms:Choice">
              <xsd:enumeration value="Non commencé"/>
              <xsd:enumeration value="Brouillon"/>
              <xsd:enumeration value="Révisé"/>
              <xsd:enumeration value="Planifié"/>
              <xsd:enumeration value="Publié"/>
              <xsd:enumeration value="Final"/>
              <xsd:enumeration value="Date d'expiration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" ma:displayName="Auteur"/>
        <xsd:element ref="dcterms:created" minOccurs="0" maxOccurs="1"/>
        <xsd:element ref="dc:identifier" minOccurs="0" maxOccurs="1"/>
        <xsd:element name="contentType" minOccurs="0" maxOccurs="1" type="xsd:string" ma:index="10" ma:displayName="Type de contenu" ma:readOnly="true"/>
        <xsd:element ref="dc:title" minOccurs="0" maxOccurs="1" ma:index="2" ma:displayName="Titre"/>
        <xsd:element ref="dc:subject" minOccurs="0" maxOccurs="1" ma:index="3" ma:displayName="Objet"/>
        <xsd:element ref="dc:description" minOccurs="0" maxOccurs="1" ma:index="7" ma:displayName="Commentaires"/>
        <xsd:element name="keywords" minOccurs="0" maxOccurs="1" type="xsd:string" ma:index="4" ma:displayName="Mots clés"/>
        <xsd:element ref="dc:language" minOccurs="0" maxOccurs="1"/>
        <xsd:element name="category" minOccurs="0" maxOccurs="1" type="xsd:string" ma:index="5" ma:displayName="Catégorie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AF9388-9228-41F0-9BE3-0FB2DCD91F47}">
  <ds:schemaRefs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sharepoint/v3/field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36710C1-3C5D-4651-B34F-B85397BF0A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72C9DA45-2043-40A5-AC0A-CC2F506008E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22659</TotalTime>
  <Words>186</Words>
  <Application>Microsoft Office PowerPoint</Application>
  <PresentationFormat>Affichage à l'écran (4:3)</PresentationFormat>
  <Paragraphs>35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5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Conception personnalisée</vt:lpstr>
      <vt:lpstr>1_Conception personnalisée</vt:lpstr>
      <vt:lpstr>4_Conception personnalisée</vt:lpstr>
      <vt:lpstr>2_Conception personnalisée</vt:lpstr>
      <vt:lpstr>Pitchbook</vt:lpstr>
      <vt:lpstr>quels impacts ont le collaboratif et  le digital sur le rôle du manager ?</vt:lpstr>
      <vt:lpstr>Programme de la réunion</vt:lpstr>
      <vt:lpstr>Le Digital, levier de transformation à la Banque de France </vt:lpstr>
      <vt:lpstr>La démarche digitale pour 2020</vt:lpstr>
    </vt:vector>
  </TitlesOfParts>
  <Company>Banque de France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Modèle diaporama</dc:title>
  <dc:creator>Patricia RAULT;BATAILLE Gilles (UA 2130);RAULT Patricia (UA 2130)</dc:creator>
  <cp:lastModifiedBy>Christophe PARACHINI</cp:lastModifiedBy>
  <cp:revision>1205</cp:revision>
  <cp:lastPrinted>2014-12-18T15:29:07Z</cp:lastPrinted>
  <dcterms:created xsi:type="dcterms:W3CDTF">2012-06-01T11:41:23Z</dcterms:created>
  <dcterms:modified xsi:type="dcterms:W3CDTF">2017-01-19T10:04:41Z</dcterms:modified>
  <cp:contentStatus>Non commencé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0x0101007AC0EC38440F9F4298A18D8CFDD53216</vt:lpwstr>
  </property>
</Properties>
</file>